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75FDA-C69F-46A0-81FA-AED4EC7A792D}" type="datetimeFigureOut">
              <a:rPr lang="ar-SA" smtClean="0"/>
              <a:pPr/>
              <a:t>19/08/1441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650D3-89BA-4856-983C-C69ABBEF17E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المحاضرة الثانية الفصل الثالث  </a:t>
            </a:r>
            <a:br>
              <a:rPr lang="ar-SA" dirty="0" smtClean="0"/>
            </a:br>
            <a:r>
              <a:rPr lang="ar-SA" dirty="0" smtClean="0"/>
              <a:t>3-2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51920" y="260648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err="1"/>
              <a:t>الليثيوم</a:t>
            </a:r>
            <a:endParaRPr lang="ar-SA" sz="2400" dirty="0"/>
          </a:p>
        </p:txBody>
      </p:sp>
      <p:sp>
        <p:nvSpPr>
          <p:cNvPr id="3" name="مستطيل 2"/>
          <p:cNvSpPr/>
          <p:nvPr/>
        </p:nvSpPr>
        <p:spPr>
          <a:xfrm>
            <a:off x="0" y="1124744"/>
            <a:ext cx="8820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/>
              <a:t>استخدامات </a:t>
            </a:r>
            <a:r>
              <a:rPr lang="ar-SA" sz="2000" b="1" dirty="0" err="1"/>
              <a:t>الليثيوم</a:t>
            </a:r>
            <a:endParaRPr lang="ar-SA" sz="2000" b="1" dirty="0"/>
          </a:p>
          <a:p>
            <a:r>
              <a:rPr lang="ar-SA" sz="2000" b="1" dirty="0"/>
              <a:t>ا- بسبب السعة </a:t>
            </a:r>
            <a:r>
              <a:rPr lang="ar-SA" sz="2000" b="1" dirty="0" err="1"/>
              <a:t>الحراريةلعالية</a:t>
            </a:r>
            <a:r>
              <a:rPr lang="ar-SA" sz="2000" b="1" dirty="0"/>
              <a:t> </a:t>
            </a:r>
            <a:r>
              <a:rPr lang="ar-SA" sz="2000" b="1" dirty="0" err="1"/>
              <a:t>لليثيوم</a:t>
            </a:r>
            <a:r>
              <a:rPr lang="ar-SA" sz="2000" b="1" dirty="0"/>
              <a:t> )الاعلى بين المواد الصلبة( </a:t>
            </a:r>
            <a:r>
              <a:rPr lang="ar-SA" sz="2000" b="1" dirty="0" err="1"/>
              <a:t>فالليثيوم</a:t>
            </a:r>
            <a:r>
              <a:rPr lang="ar-SA" sz="2000" b="1" dirty="0"/>
              <a:t> يستخدم في تطبيقات</a:t>
            </a:r>
          </a:p>
          <a:p>
            <a:r>
              <a:rPr lang="ar-SA" sz="2000" b="1" dirty="0"/>
              <a:t>النقل </a:t>
            </a:r>
            <a:r>
              <a:rPr lang="ar-SA" sz="2000" b="1" dirty="0" err="1"/>
              <a:t>الحراري </a:t>
            </a:r>
            <a:r>
              <a:rPr lang="ar-SA" sz="2000" b="1" dirty="0"/>
              <a:t>، كما انه يستخدم في الاقطاب السالبة للبطاريات بسبب جهده </a:t>
            </a:r>
            <a:r>
              <a:rPr lang="ar-SA" sz="2000" b="1" dirty="0" err="1"/>
              <a:t>الكهروكيميائي</a:t>
            </a:r>
            <a:r>
              <a:rPr lang="ar-SA" sz="2000" b="1" dirty="0"/>
              <a:t> </a:t>
            </a:r>
            <a:r>
              <a:rPr lang="ar-SA" sz="2000" b="1" dirty="0" err="1"/>
              <a:t>العالي،</a:t>
            </a:r>
            <a:endParaRPr lang="ar-SA" sz="2000" b="1" dirty="0"/>
          </a:p>
          <a:p>
            <a:r>
              <a:rPr lang="ar-SA" sz="2000" b="1" dirty="0"/>
              <a:t>ومن استخداماته </a:t>
            </a:r>
            <a:r>
              <a:rPr lang="ar-SA" sz="2000" b="1" dirty="0" err="1"/>
              <a:t>الاخرى :</a:t>
            </a:r>
            <a:endParaRPr lang="ar-SA" sz="2000" b="1" dirty="0"/>
          </a:p>
          <a:p>
            <a:r>
              <a:rPr lang="ar-SA" sz="2000" b="1" dirty="0"/>
              <a:t>-2 املاح </a:t>
            </a:r>
            <a:r>
              <a:rPr lang="ar-SA" sz="2000" b="1" dirty="0" err="1"/>
              <a:t>الليثيوم</a:t>
            </a:r>
            <a:r>
              <a:rPr lang="ar-SA" sz="2000" b="1" dirty="0"/>
              <a:t> ككربونات </a:t>
            </a:r>
            <a:r>
              <a:rPr lang="ar-SA" sz="2000" b="1" dirty="0" err="1"/>
              <a:t>الليثيوم</a:t>
            </a:r>
            <a:r>
              <a:rPr lang="ar-SA" sz="2000" b="1" dirty="0"/>
              <a:t> </a:t>
            </a:r>
            <a:r>
              <a:rPr lang="ar-SA" sz="2000" b="1" dirty="0" err="1"/>
              <a:t>(</a:t>
            </a:r>
            <a:r>
              <a:rPr lang="en-US" sz="2000" b="1" dirty="0"/>
              <a:t>Li2CO3) ، </a:t>
            </a:r>
            <a:r>
              <a:rPr lang="ar-SA" sz="2000" b="1" dirty="0"/>
              <a:t>وغيرها من الاملاح تستخدم كموازن للمزاج</a:t>
            </a:r>
          </a:p>
          <a:p>
            <a:r>
              <a:rPr lang="ar-SA" sz="2000" b="1" dirty="0"/>
              <a:t>وعلاج بعض الامراض </a:t>
            </a:r>
            <a:r>
              <a:rPr lang="ar-SA" sz="2000" b="1" dirty="0" err="1"/>
              <a:t>العصبية-النفسية </a:t>
            </a:r>
            <a:r>
              <a:rPr lang="ar-SA" sz="2000" b="1" dirty="0"/>
              <a:t>، كما ان له تأثير مضاد </a:t>
            </a:r>
            <a:r>
              <a:rPr lang="ar-SA" sz="2000" b="1" dirty="0" err="1"/>
              <a:t>للاكتئاب .</a:t>
            </a:r>
            <a:endParaRPr lang="ar-SA" sz="2000" b="1" dirty="0"/>
          </a:p>
          <a:p>
            <a:r>
              <a:rPr lang="ar-SA" sz="2000" b="1" dirty="0"/>
              <a:t>-3 </a:t>
            </a:r>
            <a:r>
              <a:rPr lang="ar-SA" sz="2000" b="1" dirty="0" err="1"/>
              <a:t>كلورايد</a:t>
            </a:r>
            <a:r>
              <a:rPr lang="ar-SA" sz="2000" b="1" dirty="0"/>
              <a:t> </a:t>
            </a:r>
            <a:r>
              <a:rPr lang="ar-SA" sz="2000" b="1" dirty="0" err="1"/>
              <a:t>الليثيوم</a:t>
            </a:r>
            <a:r>
              <a:rPr lang="ar-SA" sz="2000" b="1" dirty="0"/>
              <a:t> </a:t>
            </a:r>
            <a:r>
              <a:rPr lang="ar-SA" sz="2000" b="1" dirty="0" err="1"/>
              <a:t>وبرومايد</a:t>
            </a:r>
            <a:r>
              <a:rPr lang="ar-SA" sz="2000" b="1" dirty="0"/>
              <a:t> </a:t>
            </a:r>
            <a:r>
              <a:rPr lang="ar-SA" sz="2000" b="1" dirty="0" err="1"/>
              <a:t>الليثيوم</a:t>
            </a:r>
            <a:r>
              <a:rPr lang="ar-SA" sz="2000" b="1" dirty="0"/>
              <a:t> ، مركبان ماصان </a:t>
            </a:r>
            <a:r>
              <a:rPr lang="ar-SA" sz="2000" b="1" dirty="0" err="1"/>
              <a:t>للماء </a:t>
            </a:r>
            <a:r>
              <a:rPr lang="ar-SA" sz="2000" b="1" dirty="0"/>
              <a:t>، ويستخدمان كمواد محافظة على</a:t>
            </a:r>
          </a:p>
          <a:p>
            <a:r>
              <a:rPr lang="ar-SA" sz="2000" b="1" dirty="0"/>
              <a:t>الجفاف وماصة لرطوبة </a:t>
            </a:r>
            <a:r>
              <a:rPr lang="ar-SA" sz="2000" b="1" dirty="0" err="1"/>
              <a:t>الهواء .</a:t>
            </a:r>
            <a:r>
              <a:rPr lang="ar-SA" sz="2000" b="1" dirty="0"/>
              <a:t> </a:t>
            </a:r>
            <a:r>
              <a:rPr lang="ar-SA" sz="2000" b="1" dirty="0" err="1"/>
              <a:t></a:t>
            </a:r>
            <a:r>
              <a:rPr lang="ar-SA" sz="2000" b="1" dirty="0"/>
              <a:t> </a:t>
            </a:r>
            <a:endParaRPr lang="ar-SA" sz="2000" b="1" dirty="0" smtClean="0"/>
          </a:p>
          <a:p>
            <a:r>
              <a:rPr lang="ar-SA" sz="2000" b="1" dirty="0" smtClean="0"/>
              <a:t>-</a:t>
            </a:r>
            <a:r>
              <a:rPr lang="ar-SA" sz="2000" b="1" dirty="0"/>
              <a:t>4 </a:t>
            </a:r>
            <a:r>
              <a:rPr lang="ar-SA" sz="2000" b="1" dirty="0">
                <a:solidFill>
                  <a:srgbClr val="FF0000"/>
                </a:solidFill>
              </a:rPr>
              <a:t>يستخدم </a:t>
            </a:r>
            <a:r>
              <a:rPr lang="ar-SA" sz="2000" b="1" dirty="0" err="1">
                <a:solidFill>
                  <a:srgbClr val="FF0000"/>
                </a:solidFill>
              </a:rPr>
              <a:t>الليثيوم</a:t>
            </a:r>
            <a:r>
              <a:rPr lang="ar-SA" sz="2000" b="1" dirty="0">
                <a:solidFill>
                  <a:srgbClr val="FF0000"/>
                </a:solidFill>
              </a:rPr>
              <a:t> في صناعة زجاج وخزف عاليي المقاومة </a:t>
            </a:r>
            <a:r>
              <a:rPr lang="ar-SA" sz="2000" b="1" dirty="0" err="1">
                <a:solidFill>
                  <a:srgbClr val="FF0000"/>
                </a:solidFill>
              </a:rPr>
              <a:t>للحرارو</a:t>
            </a:r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 err="1">
                <a:solidFill>
                  <a:srgbClr val="FF0000"/>
                </a:solidFill>
              </a:rPr>
              <a:t>والاحماض</a:t>
            </a:r>
            <a:r>
              <a:rPr lang="ar-SA" sz="2000" b="1" dirty="0">
                <a:solidFill>
                  <a:srgbClr val="FF0000"/>
                </a:solidFill>
              </a:rPr>
              <a:t> ، كما ان فلوريد</a:t>
            </a:r>
          </a:p>
          <a:p>
            <a:r>
              <a:rPr lang="ar-SA" sz="2000" b="1" dirty="0" err="1">
                <a:solidFill>
                  <a:srgbClr val="FF0000"/>
                </a:solidFill>
              </a:rPr>
              <a:t>الليثيوم</a:t>
            </a:r>
            <a:r>
              <a:rPr lang="ar-SA" sz="2000" b="1" dirty="0">
                <a:solidFill>
                  <a:srgbClr val="FF0000"/>
                </a:solidFill>
              </a:rPr>
              <a:t> يتمتع بشفافية عالية تسمح بصنع مراصد ضوئية شديدة الشفافية من بلوراته </a:t>
            </a:r>
            <a:r>
              <a:rPr lang="ar-SA" sz="2000" b="1" dirty="0" err="1">
                <a:solidFill>
                  <a:srgbClr val="FF0000"/>
                </a:solidFill>
              </a:rPr>
              <a:t>الاحادية </a:t>
            </a:r>
            <a:r>
              <a:rPr lang="ar-SA" sz="2000" b="1" dirty="0" err="1"/>
              <a:t>.</a:t>
            </a:r>
            <a:endParaRPr lang="ar-SA" sz="2000" b="1" dirty="0"/>
          </a:p>
          <a:p>
            <a:r>
              <a:rPr lang="ar-SA" sz="2000" b="1" dirty="0"/>
              <a:t>-5 يستخدم </a:t>
            </a:r>
            <a:r>
              <a:rPr lang="ar-SA" sz="2000" b="1" dirty="0" err="1"/>
              <a:t>الليثيوم</a:t>
            </a:r>
            <a:r>
              <a:rPr lang="ar-SA" sz="2000" b="1" dirty="0"/>
              <a:t> في </a:t>
            </a:r>
            <a:r>
              <a:rPr lang="ar-SA" sz="2000" b="1" dirty="0" err="1"/>
              <a:t>البطاريات </a:t>
            </a:r>
            <a:r>
              <a:rPr lang="ar-SA" sz="2000" b="1" dirty="0"/>
              <a:t>، فاحتياطي بطاريات </a:t>
            </a:r>
            <a:r>
              <a:rPr lang="ar-SA" sz="2000" b="1" dirty="0" err="1"/>
              <a:t>الليثيوم</a:t>
            </a:r>
            <a:r>
              <a:rPr lang="ar-SA" sz="2000" b="1" dirty="0"/>
              <a:t> تزيد من 6 إلى 7 مرات عن</a:t>
            </a:r>
          </a:p>
          <a:p>
            <a:r>
              <a:rPr lang="ar-SA" sz="2000" b="1" dirty="0"/>
              <a:t>نظيراتها من </a:t>
            </a:r>
            <a:r>
              <a:rPr lang="ar-SA" sz="2000" b="1" dirty="0" err="1"/>
              <a:t>الزنك </a:t>
            </a:r>
            <a:r>
              <a:rPr lang="ar-SA" sz="2000" b="1" dirty="0"/>
              <a:t>، كما انها تحتمل درجات حرارة </a:t>
            </a:r>
            <a:r>
              <a:rPr lang="ar-SA" sz="2000" b="1" dirty="0" err="1"/>
              <a:t>عالية </a:t>
            </a:r>
            <a:r>
              <a:rPr lang="ar-SA" sz="2000" b="1" dirty="0"/>
              <a:t>، فهي لا تتفرغ حتى لو ارتفعت درجة</a:t>
            </a:r>
          </a:p>
          <a:p>
            <a:r>
              <a:rPr lang="ar-SA" sz="2000" b="1" dirty="0"/>
              <a:t>الحرارة إلى 44 مئوية او انخفضت </a:t>
            </a:r>
            <a:r>
              <a:rPr lang="ar-SA" sz="2000" b="1" dirty="0" err="1"/>
              <a:t>إلى </a:t>
            </a:r>
            <a:r>
              <a:rPr lang="ar-SA" sz="2000" b="1" dirty="0"/>
              <a:t>- 24 </a:t>
            </a:r>
            <a:r>
              <a:rPr lang="ar-SA" sz="2000" b="1" dirty="0" err="1"/>
              <a:t>مئوية .</a:t>
            </a:r>
            <a:r>
              <a:rPr lang="ar-SA" sz="2000" b="1" dirty="0"/>
              <a:t> </a:t>
            </a:r>
            <a:r>
              <a:rPr lang="ar-SA" sz="2000" b="1" dirty="0" err="1" smtClean="0"/>
              <a:t></a:t>
            </a:r>
            <a:endParaRPr lang="ar-SA" sz="2000" b="1" dirty="0" smtClean="0"/>
          </a:p>
          <a:p>
            <a:r>
              <a:rPr lang="ar-SA" sz="2000" b="1" dirty="0" smtClean="0"/>
              <a:t> </a:t>
            </a:r>
            <a:r>
              <a:rPr lang="ar-SA" sz="2000" b="1" dirty="0"/>
              <a:t>-7 يدخل </a:t>
            </a:r>
            <a:r>
              <a:rPr lang="ar-SA" sz="2000" b="1" dirty="0" err="1"/>
              <a:t>الليثيوم</a:t>
            </a:r>
            <a:r>
              <a:rPr lang="ar-SA" sz="2000" b="1" dirty="0"/>
              <a:t> مع بعض المركبات العضوية في تركيب مواد التشحيم للآليات التي تعمل في</a:t>
            </a:r>
          </a:p>
          <a:p>
            <a:r>
              <a:rPr lang="ar-SA" sz="2000" b="1" dirty="0"/>
              <a:t>درجات حرارة شديدة الانخفاض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92853" y="332656"/>
            <a:ext cx="38218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/>
              <a:t>تميز </a:t>
            </a:r>
            <a:r>
              <a:rPr lang="ar-SA" sz="2000" b="1" dirty="0" err="1"/>
              <a:t>الليثيوم</a:t>
            </a:r>
            <a:r>
              <a:rPr lang="ar-SA" sz="2000" b="1" dirty="0"/>
              <a:t> </a:t>
            </a:r>
            <a:r>
              <a:rPr lang="en-US" sz="2000" b="1" dirty="0" smtClean="0"/>
              <a:t>Li </a:t>
            </a:r>
            <a:r>
              <a:rPr lang="ar-SA" sz="2000" b="1" dirty="0" smtClean="0"/>
              <a:t>وعلاقته </a:t>
            </a:r>
            <a:r>
              <a:rPr lang="ar-SA" sz="2000" b="1" dirty="0" err="1"/>
              <a:t>بالمغنسيوم</a:t>
            </a:r>
            <a:r>
              <a:rPr lang="ar-SA" sz="2000" b="1" dirty="0"/>
              <a:t> </a:t>
            </a:r>
            <a:r>
              <a:rPr lang="ar-SA" sz="2000" b="1" dirty="0" err="1"/>
              <a:t>)</a:t>
            </a:r>
            <a:r>
              <a:rPr lang="ar-SA" sz="2000" b="1" dirty="0"/>
              <a:t> </a:t>
            </a:r>
            <a:r>
              <a:rPr lang="en-US" sz="2000" b="1" dirty="0"/>
              <a:t>Mg</a:t>
            </a:r>
            <a:endParaRPr lang="ar-SA" sz="2000" b="1" dirty="0"/>
          </a:p>
        </p:txBody>
      </p:sp>
      <p:sp>
        <p:nvSpPr>
          <p:cNvPr id="3" name="مستطيل 2"/>
          <p:cNvSpPr/>
          <p:nvPr/>
        </p:nvSpPr>
        <p:spPr>
          <a:xfrm>
            <a:off x="323528" y="980728"/>
            <a:ext cx="8388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/>
              <a:t>ويمكن تلخيص هذه الخواص المتشابهة </a:t>
            </a:r>
            <a:r>
              <a:rPr lang="ar-SA" sz="2000" b="1" dirty="0" err="1"/>
              <a:t>الليثيوم</a:t>
            </a:r>
            <a:r>
              <a:rPr lang="ar-SA" sz="2000" b="1" dirty="0"/>
              <a:t> وعلاقته القطرية مع </a:t>
            </a:r>
            <a:r>
              <a:rPr lang="ar-SA" sz="2000" b="1" dirty="0" err="1"/>
              <a:t>المغنسيوم</a:t>
            </a:r>
            <a:r>
              <a:rPr lang="ar-SA" sz="2000" b="1" dirty="0"/>
              <a:t> في واختلاف</a:t>
            </a:r>
          </a:p>
          <a:p>
            <a:r>
              <a:rPr lang="ar-SA" sz="2000" b="1" dirty="0" err="1"/>
              <a:t>الليثيوم</a:t>
            </a:r>
            <a:r>
              <a:rPr lang="ar-SA" sz="2000" b="1" dirty="0"/>
              <a:t> عن العناصر </a:t>
            </a:r>
            <a:r>
              <a:rPr lang="ar-SA" sz="2000" b="1" dirty="0" err="1"/>
              <a:t>القلويه</a:t>
            </a:r>
            <a:r>
              <a:rPr lang="ar-SA" sz="2000" b="1" dirty="0"/>
              <a:t> الاخرى النقاط التالية</a:t>
            </a:r>
          </a:p>
          <a:p>
            <a:r>
              <a:rPr lang="ar-SA" sz="2000" b="1" dirty="0"/>
              <a:t>-1 درجة انصهار وغليان </a:t>
            </a:r>
            <a:r>
              <a:rPr lang="ar-SA" sz="2000" b="1" dirty="0" err="1"/>
              <a:t>الليثيوم</a:t>
            </a:r>
            <a:r>
              <a:rPr lang="ar-SA" sz="2000" b="1" dirty="0"/>
              <a:t> مقارنة بعناصر </a:t>
            </a:r>
            <a:r>
              <a:rPr lang="en-US" sz="2000" b="1" dirty="0"/>
              <a:t>IA </a:t>
            </a:r>
            <a:r>
              <a:rPr lang="ar-SA" sz="2000" b="1" dirty="0" err="1"/>
              <a:t>مرتفعة .</a:t>
            </a:r>
            <a:endParaRPr lang="ar-SA" sz="2000" b="1" dirty="0"/>
          </a:p>
          <a:p>
            <a:r>
              <a:rPr lang="ar-SA" sz="2000" b="1" dirty="0"/>
              <a:t>-2 </a:t>
            </a:r>
            <a:r>
              <a:rPr lang="ar-SA" sz="2000" b="1" dirty="0" err="1"/>
              <a:t>الليثيوم</a:t>
            </a:r>
            <a:r>
              <a:rPr lang="ar-SA" sz="2000" b="1" dirty="0"/>
              <a:t> أكثر صلابة من فلزات المجموعة </a:t>
            </a:r>
            <a:r>
              <a:rPr lang="en-US" sz="2000" b="1" dirty="0"/>
              <a:t>IA .</a:t>
            </a:r>
          </a:p>
          <a:p>
            <a:r>
              <a:rPr lang="ar-SA" sz="2000" b="1" dirty="0"/>
              <a:t>-3 يتفاعل </a:t>
            </a:r>
            <a:r>
              <a:rPr lang="ar-SA" sz="2000" b="1" dirty="0" err="1"/>
              <a:t>الليثيوم</a:t>
            </a:r>
            <a:r>
              <a:rPr lang="ar-SA" sz="2000" b="1" dirty="0"/>
              <a:t> مع الأكسجين بصعوبة لتكوين </a:t>
            </a:r>
            <a:r>
              <a:rPr lang="ar-SA" sz="2000" b="1" dirty="0" err="1"/>
              <a:t>الأوكسيد</a:t>
            </a:r>
            <a:r>
              <a:rPr lang="ar-SA" sz="2000" b="1" dirty="0"/>
              <a:t> العادي </a:t>
            </a:r>
            <a:r>
              <a:rPr lang="en-US" sz="2000" b="1" dirty="0"/>
              <a:t>Li2O </a:t>
            </a:r>
            <a:r>
              <a:rPr lang="ar-SA" sz="2000" b="1" dirty="0" err="1"/>
              <a:t>والأكاسيد</a:t>
            </a:r>
            <a:r>
              <a:rPr lang="ar-SA" sz="2000" b="1" dirty="0"/>
              <a:t> العالية من</a:t>
            </a:r>
          </a:p>
          <a:p>
            <a:r>
              <a:rPr lang="ar-SA" sz="2000" b="1" dirty="0"/>
              <a:t>تعتبر غير مستقرة</a:t>
            </a:r>
          </a:p>
          <a:p>
            <a:r>
              <a:rPr lang="ar-SA" sz="2000" b="1" dirty="0"/>
              <a:t>-4 يعتبر </a:t>
            </a:r>
            <a:r>
              <a:rPr lang="ar-SA" sz="2000" b="1" dirty="0" err="1"/>
              <a:t>الليثيوم</a:t>
            </a:r>
            <a:r>
              <a:rPr lang="ar-SA" sz="2000" b="1" dirty="0"/>
              <a:t> أقل كهربائية </a:t>
            </a:r>
            <a:r>
              <a:rPr lang="ar-SA" sz="2000" b="1" dirty="0" err="1"/>
              <a:t>موجبة )</a:t>
            </a:r>
            <a:r>
              <a:rPr lang="ar-SA" sz="2000" b="1" dirty="0"/>
              <a:t> </a:t>
            </a:r>
            <a:r>
              <a:rPr lang="en-US" sz="2000" b="1" dirty="0" err="1"/>
              <a:t>Electopositive</a:t>
            </a:r>
            <a:r>
              <a:rPr lang="en-US" sz="2000" b="1" dirty="0"/>
              <a:t> ( </a:t>
            </a:r>
            <a:r>
              <a:rPr lang="ar-SA" sz="2000" b="1" dirty="0"/>
              <a:t>ولذلك فان معظم</a:t>
            </a:r>
          </a:p>
          <a:p>
            <a:r>
              <a:rPr lang="ar-SA" sz="2000" b="1" dirty="0"/>
              <a:t>مركباته أقل استقراراً </a:t>
            </a:r>
            <a:r>
              <a:rPr lang="ar-SA" sz="2000" b="1" dirty="0" err="1"/>
              <a:t>لذا :</a:t>
            </a:r>
            <a:endParaRPr lang="ar-SA" sz="2000" b="1" dirty="0"/>
          </a:p>
          <a:p>
            <a:r>
              <a:rPr lang="en-US" sz="2000" b="1" dirty="0" err="1"/>
              <a:t>LiOH</a:t>
            </a:r>
            <a:r>
              <a:rPr lang="en-US" sz="2000" b="1" dirty="0"/>
              <a:t>, Li(NO3) , &lt; Li2CO3</a:t>
            </a:r>
          </a:p>
          <a:p>
            <a:r>
              <a:rPr lang="ar-SA" sz="2000" b="1" dirty="0"/>
              <a:t>كلها تكون </a:t>
            </a:r>
            <a:r>
              <a:rPr lang="ar-SA" sz="2000" b="1" dirty="0" err="1"/>
              <a:t>أكاسيد</a:t>
            </a:r>
            <a:r>
              <a:rPr lang="ar-SA" sz="2000" b="1" dirty="0"/>
              <a:t> عند التسخين الهين ولا توجد </a:t>
            </a:r>
            <a:r>
              <a:rPr lang="ar-SA" sz="2000" b="1" dirty="0" err="1"/>
              <a:t>بيكربونات</a:t>
            </a:r>
            <a:r>
              <a:rPr lang="ar-SA" sz="2000" b="1" dirty="0"/>
              <a:t> صلبة </a:t>
            </a:r>
            <a:r>
              <a:rPr lang="ar-SA" sz="2000" b="1" dirty="0" err="1"/>
              <a:t>كنواتج .</a:t>
            </a:r>
            <a:endParaRPr lang="ar-SA" sz="2000" b="1" dirty="0"/>
          </a:p>
          <a:p>
            <a:r>
              <a:rPr lang="ar-SA" sz="2000" b="1" dirty="0"/>
              <a:t>-5 خلافاً للمجموعة الأولى وتشابها مع المجموعة الثانية يكوّن </a:t>
            </a:r>
            <a:r>
              <a:rPr lang="ar-SA" sz="2000" b="1" dirty="0" err="1"/>
              <a:t>الليثيوم</a:t>
            </a:r>
            <a:r>
              <a:rPr lang="ar-SA" sz="2000" b="1" dirty="0"/>
              <a:t> </a:t>
            </a:r>
            <a:r>
              <a:rPr lang="en-US" sz="2000" b="1" dirty="0"/>
              <a:t>Li </a:t>
            </a:r>
            <a:r>
              <a:rPr lang="ar-SA" sz="2000" b="1" dirty="0" err="1"/>
              <a:t>نيتريدات</a:t>
            </a:r>
            <a:r>
              <a:rPr lang="ar-SA" sz="2000" b="1" dirty="0"/>
              <a:t> </a:t>
            </a:r>
            <a:r>
              <a:rPr lang="en-US" sz="2000" b="1" dirty="0"/>
              <a:t>Li3N</a:t>
            </a:r>
          </a:p>
          <a:p>
            <a:r>
              <a:rPr lang="ar-SA" sz="2000" b="1" dirty="0"/>
              <a:t>.خلافاً للمجموعة الأولى يتفاعل </a:t>
            </a:r>
            <a:r>
              <a:rPr lang="ar-SA" sz="2000" b="1" dirty="0" err="1"/>
              <a:t>الليثيوم</a:t>
            </a:r>
            <a:r>
              <a:rPr lang="ar-SA" sz="2000" b="1" dirty="0"/>
              <a:t> مع الكربون ويكون </a:t>
            </a:r>
            <a:r>
              <a:rPr lang="ar-SA" sz="2000" b="1" dirty="0" err="1"/>
              <a:t>كربيدات</a:t>
            </a:r>
            <a:r>
              <a:rPr lang="ar-SA" sz="2000" b="1" dirty="0"/>
              <a:t> أيونية مثل المجموعة </a:t>
            </a:r>
            <a:r>
              <a:rPr lang="en-US" sz="2000" b="1" dirty="0"/>
              <a:t>IIA .</a:t>
            </a:r>
          </a:p>
          <a:p>
            <a:r>
              <a:rPr lang="ar-SA" sz="2000" b="1" dirty="0"/>
              <a:t>-6 </a:t>
            </a:r>
            <a:r>
              <a:rPr lang="ar-SA" sz="2000" b="1" dirty="0" err="1"/>
              <a:t>لليثيوم</a:t>
            </a:r>
            <a:r>
              <a:rPr lang="ar-SA" sz="2000" b="1" dirty="0"/>
              <a:t> ميل كبير لتكوين </a:t>
            </a:r>
            <a:r>
              <a:rPr lang="ar-SA" sz="2000" b="1" dirty="0" err="1"/>
              <a:t>متراكبات</a:t>
            </a:r>
            <a:r>
              <a:rPr lang="ar-SA" sz="2000" b="1" dirty="0"/>
              <a:t> أكثر من العناصر الأثقل منه</a:t>
            </a:r>
          </a:p>
          <a:p>
            <a:r>
              <a:rPr lang="en-US" sz="2000" b="1" dirty="0"/>
              <a:t>-7 I [ Li(NH3)4 [ </a:t>
            </a:r>
            <a:r>
              <a:rPr lang="ar-SA" sz="2000" b="1" dirty="0"/>
              <a:t>كلها صلبة وتتشابه مع </a:t>
            </a:r>
            <a:r>
              <a:rPr lang="en-US" sz="2000" b="1" dirty="0"/>
              <a:t>Mg(NH3)6 I2 .</a:t>
            </a:r>
          </a:p>
          <a:p>
            <a:r>
              <a:rPr lang="ar-SA" sz="2000" b="1" dirty="0"/>
              <a:t>-8 تشابها مع أملاح </a:t>
            </a:r>
            <a:r>
              <a:rPr lang="ar-SA" sz="2000" b="1" dirty="0" err="1"/>
              <a:t>المغنسيوم</a:t>
            </a:r>
            <a:r>
              <a:rPr lang="ar-SA" sz="2000" b="1" dirty="0"/>
              <a:t> </a:t>
            </a:r>
            <a:r>
              <a:rPr lang="en-US" sz="2000" b="1" dirty="0"/>
              <a:t>Mg </a:t>
            </a:r>
            <a:r>
              <a:rPr lang="ar-SA" sz="2000" b="1" dirty="0"/>
              <a:t>نجد أن </a:t>
            </a:r>
            <a:r>
              <a:rPr lang="en-US" sz="2000" b="1" dirty="0" err="1"/>
              <a:t>LiF</a:t>
            </a:r>
            <a:r>
              <a:rPr lang="en-US" sz="2000" b="1" dirty="0"/>
              <a:t> , Li2CO3 Li3PO3 , </a:t>
            </a:r>
            <a:r>
              <a:rPr lang="ar-SA" sz="2000" b="1" dirty="0"/>
              <a:t>عديمة الذوبان و</a:t>
            </a:r>
          </a:p>
          <a:p>
            <a:r>
              <a:rPr lang="en-US" sz="2000" b="1" dirty="0"/>
              <a:t>Li(OH) </a:t>
            </a:r>
            <a:r>
              <a:rPr lang="ar-SA" sz="2000" b="1" dirty="0"/>
              <a:t>شحيح الذوبان في الماء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63888" y="620688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/>
              <a:t>الصوديوم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040731"/>
            <a:ext cx="85324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تحضير </a:t>
            </a:r>
            <a:r>
              <a:rPr kumimoji="0" lang="ar-IQ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الصوديوم 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طريقة </a:t>
            </a:r>
            <a:r>
              <a:rPr kumimoji="0" lang="ar-IQ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دونز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يحضر فلز الصوديوم بالتحليل الكهربائي </a:t>
            </a:r>
            <a:r>
              <a:rPr kumimoji="0" lang="ar-IQ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لمصهور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كلوريد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الصويدوم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وجود مادة </a:t>
            </a:r>
            <a:r>
              <a:rPr kumimoji="0" lang="ar-IQ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صهارة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مثل </a:t>
            </a:r>
            <a:r>
              <a:rPr kumimoji="0" lang="ar-IQ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كلوريد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الكالسيوم لتخفض درجة انصهار </a:t>
            </a:r>
            <a:r>
              <a:rPr kumimoji="0" lang="ar-IQ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كلوريد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الصوديوم و يحدث اختزال ايون الصوديوم باكتساب الكترون من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الكاثود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ايون </a:t>
            </a:r>
            <a:r>
              <a:rPr kumimoji="0" lang="ar-IQ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الكلور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يفقد الكترونا عند ا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لانود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يتحول الى </a:t>
            </a:r>
            <a:r>
              <a:rPr kumimoji="0" lang="ar-IQ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كلور</a:t>
            </a:r>
            <a:r>
              <a:rPr kumimoji="0" lang="ar-IQ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ذري </a:t>
            </a:r>
            <a:endParaRPr kumimoji="0" lang="ar-IQ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2708920"/>
            <a:ext cx="8905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0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2400" b="1" dirty="0"/>
              <a:t>الخواص الكيميائية للصوديوم</a:t>
            </a:r>
          </a:p>
          <a:p>
            <a:pPr algn="ctr"/>
            <a:r>
              <a:rPr lang="ar-SA" sz="2400" b="1" dirty="0" err="1"/>
              <a:t>تفاعلة</a:t>
            </a:r>
            <a:r>
              <a:rPr lang="ar-SA" sz="2400" b="1" dirty="0"/>
              <a:t> مع الاوكسجين</a:t>
            </a:r>
            <a:endParaRPr lang="ar-SA" sz="2400" dirty="0"/>
          </a:p>
        </p:txBody>
      </p:sp>
      <p:sp>
        <p:nvSpPr>
          <p:cNvPr id="3" name="مستطيل 2"/>
          <p:cNvSpPr/>
          <p:nvPr/>
        </p:nvSpPr>
        <p:spPr>
          <a:xfrm>
            <a:off x="0" y="1052736"/>
            <a:ext cx="8567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b="1" dirty="0"/>
              <a:t>تتكون طبقة بيضاء على سطح الصوديوم عند تركه معرض للهواء على بسبب تكون كربونات</a:t>
            </a:r>
          </a:p>
          <a:p>
            <a:r>
              <a:rPr lang="ar-SA" sz="2000" b="1" dirty="0"/>
              <a:t>الصوديوم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87153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15616" y="26064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مركبات الصوديوم</a:t>
            </a:r>
          </a:p>
          <a:p>
            <a:r>
              <a:rPr lang="ar-SA" sz="2400" b="1" dirty="0" err="1"/>
              <a:t>النترات</a:t>
            </a:r>
            <a:r>
              <a:rPr lang="ar-SA" sz="2400" b="1" dirty="0"/>
              <a:t> </a:t>
            </a:r>
            <a:r>
              <a:rPr lang="ar-SA" sz="2400" b="1" dirty="0" err="1"/>
              <a:t>الصوديوم </a:t>
            </a:r>
            <a:r>
              <a:rPr lang="ar-SA" sz="2400" b="1" dirty="0"/>
              <a:t>)</a:t>
            </a:r>
            <a:r>
              <a:rPr lang="ar-SA" sz="2400" b="1" dirty="0" err="1"/>
              <a:t>نترات</a:t>
            </a:r>
            <a:r>
              <a:rPr lang="ar-SA" sz="2400" b="1" dirty="0"/>
              <a:t> شيلي</a:t>
            </a:r>
            <a:r>
              <a:rPr lang="ar-SA" sz="2400" b="1" dirty="0" err="1"/>
              <a:t>(</a:t>
            </a:r>
            <a:r>
              <a:rPr lang="ar-SA" sz="2400" b="1" dirty="0"/>
              <a:t> </a:t>
            </a:r>
            <a:r>
              <a:rPr lang="en-US" sz="2400" b="1" dirty="0"/>
              <a:t>NaNO3</a:t>
            </a:r>
          </a:p>
          <a:p>
            <a:r>
              <a:rPr lang="ar-SA" sz="2400" b="1" dirty="0"/>
              <a:t>وتحضر من تفاعل</a:t>
            </a:r>
          </a:p>
          <a:p>
            <a:r>
              <a:rPr lang="pl-PL" sz="2400" b="1" dirty="0"/>
              <a:t>Na2CO3 + 2HNO3 → 2NaNO3 + H2O + CO2</a:t>
            </a:r>
            <a:endParaRPr lang="ar-SA" sz="24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8676456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456</Words>
  <Application>Microsoft Office PowerPoint</Application>
  <PresentationFormat>عرض على الشاشة (3:4)‏</PresentationFormat>
  <Paragraphs>45</Paragraphs>
  <Slides>7</Slides>
  <Notes>0</Notes>
  <HiddenSlides>0</HiddenSlides>
  <MMClips>7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المحاضرة الثانية الفصل الثالث   3-2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Company>فراس الصعيو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الثانية الفصل الثالث   ( المحاضرة الثامنة )</dc:title>
  <dc:creator>MICRO</dc:creator>
  <cp:lastModifiedBy>MICRO</cp:lastModifiedBy>
  <cp:revision>4</cp:revision>
  <dcterms:created xsi:type="dcterms:W3CDTF">2020-03-26T17:56:59Z</dcterms:created>
  <dcterms:modified xsi:type="dcterms:W3CDTF">2020-04-12T10:37:31Z</dcterms:modified>
</cp:coreProperties>
</file>